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72" r:id="rId4"/>
    <p:sldId id="273" r:id="rId5"/>
    <p:sldId id="258" r:id="rId6"/>
    <p:sldId id="259" r:id="rId7"/>
    <p:sldId id="260" r:id="rId8"/>
    <p:sldId id="261" r:id="rId9"/>
    <p:sldId id="262" r:id="rId10"/>
    <p:sldId id="263" r:id="rId11"/>
    <p:sldId id="266" r:id="rId12"/>
    <p:sldId id="264" r:id="rId13"/>
    <p:sldId id="268" r:id="rId14"/>
    <p:sldId id="269" r:id="rId15"/>
    <p:sldId id="270" r:id="rId16"/>
    <p:sldId id="271" r:id="rId17"/>
    <p:sldId id="267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1F6034-B35D-47E7-A91B-FD2613F2C1E6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6C6F8-28BA-4576-9C1A-BD1A5546B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66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96BF9-BE04-40C2-BBAB-7BA6ACFDDBE8}" type="datetime1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8BC67-8984-41D3-B0E9-374326498898}" type="datetime1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AA6FE-560E-49C6-B34E-4DD12B0111D5}" type="datetime1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10D7A-959D-4CEE-8675-402A6A47A0AB}" type="datetime1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9B406-1734-4B80-AAFA-261E51029990}" type="datetime1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1BE93-E0DC-4E9A-AED8-10A4C56FEACA}" type="datetime1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F835-4FBD-401C-B8DB-974B1024411A}" type="datetime1">
              <a:rPr lang="en-US" smtClean="0"/>
              <a:t>11/18/2013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E4EB5-31F1-46DF-BF77-50019005AFFA}" type="datetime1">
              <a:rPr lang="en-US" smtClean="0"/>
              <a:t>11/18/2013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B359-B057-4156-B7F3-2FBEEB4F7E07}" type="datetime1">
              <a:rPr lang="en-US" smtClean="0"/>
              <a:t>11/18/2013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7C65C-9ECE-4A99-9B25-E7AEE19029EB}" type="datetime1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E004A-CB50-472B-83D6-44B40A56385E}" type="datetime1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CED9E-2467-4735-9F6D-BEE89D2C2BAF}" type="datetime1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1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0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FNAL Beam test results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A. Zhang, V. Bhopatkar, M. Phipps, </a:t>
            </a:r>
          </a:p>
          <a:p>
            <a:r>
              <a:rPr lang="en-US" altLang="zh-CN" dirty="0" smtClean="0"/>
              <a:t>J. </a:t>
            </a:r>
            <a:r>
              <a:rPr lang="en-US" altLang="zh-CN" dirty="0" err="1" smtClean="0"/>
              <a:t>Twigger</a:t>
            </a:r>
            <a:r>
              <a:rPr lang="en-US" altLang="zh-CN" dirty="0" smtClean="0"/>
              <a:t>, M. </a:t>
            </a:r>
            <a:r>
              <a:rPr lang="en-US" altLang="zh-CN" dirty="0" err="1" smtClean="0"/>
              <a:t>Hohlmann</a:t>
            </a:r>
            <a:endParaRPr lang="en-US" dirty="0" smtClean="0"/>
          </a:p>
          <a:p>
            <a:r>
              <a:rPr lang="en-US" dirty="0" smtClean="0"/>
              <a:t>HEP Group A,</a:t>
            </a:r>
            <a:r>
              <a:rPr lang="en-US" dirty="0"/>
              <a:t> Florida </a:t>
            </a:r>
            <a:r>
              <a:rPr lang="en-US" dirty="0" smtClean="0"/>
              <a:t>Tech</a:t>
            </a:r>
          </a:p>
          <a:p>
            <a:r>
              <a:rPr lang="en-US" dirty="0" smtClean="0"/>
              <a:t>2013/11/18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45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04800"/>
            <a:ext cx="7472120" cy="5067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5257800"/>
            <a:ext cx="868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2 points / 7 sectors  of CMS </a:t>
            </a:r>
            <a:r>
              <a:rPr lang="en-US" sz="2400" b="1" dirty="0" err="1" smtClean="0">
                <a:solidFill>
                  <a:srgbClr val="FF0000"/>
                </a:solidFill>
              </a:rPr>
              <a:t>zz</a:t>
            </a:r>
            <a:r>
              <a:rPr lang="en-US" sz="2400" b="1" dirty="0" smtClean="0">
                <a:solidFill>
                  <a:srgbClr val="FF0000"/>
                </a:solidFill>
              </a:rPr>
              <a:t> detector were tested (HV 3200V). 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Maximum charge difference percentage is about 50%, </a:t>
            </a:r>
            <a:r>
              <a:rPr lang="en-US" sz="2400" b="1" dirty="0" err="1" smtClean="0">
                <a:solidFill>
                  <a:srgbClr val="FF0000"/>
                </a:solidFill>
              </a:rPr>
              <a:t>ie</a:t>
            </a:r>
            <a:r>
              <a:rPr lang="en-US" sz="2400" b="1" dirty="0" smtClean="0">
                <a:solidFill>
                  <a:srgbClr val="FF0000"/>
                </a:solidFill>
              </a:rPr>
              <a:t>., the uniformity is about </a:t>
            </a:r>
            <a:r>
              <a:rPr lang="en-US" sz="2400" b="1" dirty="0" smtClean="0">
                <a:solidFill>
                  <a:srgbClr val="002060"/>
                </a:solidFill>
              </a:rPr>
              <a:t>25%</a:t>
            </a:r>
            <a:r>
              <a:rPr lang="en-US" sz="2400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Charge of the signal is around </a:t>
            </a:r>
            <a:r>
              <a:rPr lang="en-US" sz="2400" b="1" dirty="0" smtClean="0">
                <a:solidFill>
                  <a:srgbClr val="002060"/>
                </a:solidFill>
              </a:rPr>
              <a:t>10fC</a:t>
            </a:r>
            <a:r>
              <a:rPr lang="en-US" sz="2400" b="1" dirty="0" smtClean="0">
                <a:solidFill>
                  <a:srgbClr val="FF0000"/>
                </a:solidFill>
              </a:rPr>
              <a:t>. (gain of APV is 232e/ADC)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023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87"/>
          <a:stretch/>
        </p:blipFill>
        <p:spPr>
          <a:xfrm>
            <a:off x="0" y="440839"/>
            <a:ext cx="4572000" cy="34047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97"/>
          <a:stretch/>
        </p:blipFill>
        <p:spPr>
          <a:xfrm>
            <a:off x="4495800" y="440838"/>
            <a:ext cx="4648200" cy="33784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38400" y="30596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002060"/>
                </a:solidFill>
              </a:rPr>
              <a:t>CMSZZ: 3/1/2/1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34200" y="30480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002060"/>
                </a:solidFill>
              </a:rPr>
              <a:t>10cm ZZ: 3/2/2/2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4114800"/>
            <a:ext cx="8229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HV scan of CMSZZ and 10cm ZZ detectors. </a:t>
            </a:r>
          </a:p>
          <a:p>
            <a:pPr algn="ctr"/>
            <a:endParaRPr lang="en-US" sz="2000" b="1" dirty="0" smtClean="0">
              <a:solidFill>
                <a:srgbClr val="FF0000"/>
              </a:solidFill>
            </a:endParaRPr>
          </a:p>
          <a:p>
            <a:r>
              <a:rPr lang="en-US" sz="2000" b="1" dirty="0" smtClean="0">
                <a:solidFill>
                  <a:srgbClr val="FF0000"/>
                </a:solidFill>
              </a:rPr>
              <a:t>Charge is between 3 and 90 </a:t>
            </a:r>
            <a:r>
              <a:rPr lang="en-US" sz="2000" b="1" dirty="0" err="1" smtClean="0">
                <a:solidFill>
                  <a:srgbClr val="FF0000"/>
                </a:solidFill>
              </a:rPr>
              <a:t>fC</a:t>
            </a:r>
            <a:r>
              <a:rPr lang="en-US" sz="2000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Charge in 10cm detector is a little higher than in CMS, because of  larger gas gap.</a:t>
            </a:r>
          </a:p>
          <a:p>
            <a:endParaRPr lang="en-US" sz="2000" b="1" dirty="0" smtClean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2219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15"/>
            <a:ext cx="4470792" cy="32094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793" y="0"/>
            <a:ext cx="4673207" cy="31515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02850"/>
            <a:ext cx="4470792" cy="30729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793" y="3302850"/>
            <a:ext cx="4673208" cy="31741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2400" y="6287869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Delta_Y</a:t>
            </a:r>
            <a:r>
              <a:rPr lang="en-US" b="1" dirty="0" smtClean="0">
                <a:solidFill>
                  <a:srgbClr val="FF0000"/>
                </a:solidFill>
              </a:rPr>
              <a:t> distribution from 10cm Zigzag </a:t>
            </a:r>
            <a:r>
              <a:rPr lang="en-US" b="1" dirty="0" smtClean="0">
                <a:solidFill>
                  <a:srgbClr val="002060"/>
                </a:solidFill>
              </a:rPr>
              <a:t>30 channels @</a:t>
            </a:r>
            <a:r>
              <a:rPr lang="en-US" b="1" dirty="0" smtClean="0">
                <a:solidFill>
                  <a:srgbClr val="002060"/>
                </a:solidFill>
              </a:rPr>
              <a:t>10deg</a:t>
            </a:r>
            <a:r>
              <a:rPr lang="en-US" b="1" dirty="0" smtClean="0">
                <a:solidFill>
                  <a:srgbClr val="FF0000"/>
                </a:solidFill>
              </a:rPr>
              <a:t>, HV 4050V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With cut conditions by cluster charge and cluster size</a:t>
            </a:r>
            <a:endParaRPr lang="en-US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181600" y="533400"/>
                <a:ext cx="1752600" cy="10588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2060"/>
                    </a:solidFill>
                  </a:rPr>
                  <a:t>Sigma 355</a:t>
                </a:r>
                <a:r>
                  <a:rPr lang="el-GR" b="1" dirty="0" smtClean="0">
                    <a:solidFill>
                      <a:srgbClr val="002060"/>
                    </a:solidFill>
                  </a:rPr>
                  <a:t>μ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m</a:t>
                </a:r>
              </a:p>
              <a:p>
                <a:r>
                  <a:rPr lang="en-US" b="1" dirty="0" smtClean="0">
                    <a:solidFill>
                      <a:srgbClr val="002060"/>
                    </a:solidFill>
                  </a:rPr>
                  <a:t>Resolution </a:t>
                </a:r>
              </a:p>
              <a:p>
                <a:r>
                  <a:rPr lang="en-US" b="1" dirty="0">
                    <a:solidFill>
                      <a:srgbClr val="002060"/>
                    </a:solidFill>
                  </a:rPr>
                  <a:t>~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𝟑𝟓𝟓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b="1" i="1" smtClean="0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1" i="1" smtClean="0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𝟐</m:t>
                            </m:r>
                          </m:e>
                        </m:rad>
                      </m:den>
                    </m:f>
                    <m:r>
                      <a:rPr lang="en-US" b="1" i="1" smtClean="0">
                        <a:solidFill>
                          <a:srgbClr val="002060"/>
                        </a:solidFill>
                        <a:latin typeface="Cambria Math"/>
                      </a:rPr>
                      <m:t>=</m:t>
                    </m:r>
                    <m:r>
                      <a:rPr lang="en-US" b="1" i="1" smtClean="0">
                        <a:solidFill>
                          <a:srgbClr val="002060"/>
                        </a:solidFill>
                        <a:latin typeface="Cambria Math"/>
                      </a:rPr>
                      <m:t>𝟐𝟓𝟎</m:t>
                    </m:r>
                    <m:r>
                      <a:rPr lang="en-US" b="1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𝝁</m:t>
                    </m:r>
                    <m:r>
                      <a:rPr lang="en-US" b="1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𝒎</m:t>
                    </m:r>
                  </m:oMath>
                </a14:m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600" y="533400"/>
                <a:ext cx="1752600" cy="1058880"/>
              </a:xfrm>
              <a:prstGeom prst="rect">
                <a:avLst/>
              </a:prstGeom>
              <a:blipFill rotWithShape="1">
                <a:blip r:embed="rId6"/>
                <a:stretch>
                  <a:fillRect l="-2778" t="-2890" b="-23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105400" y="3810000"/>
                <a:ext cx="2209800" cy="13319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2060"/>
                    </a:solidFill>
                  </a:rPr>
                  <a:t>Sigma 0.118 strips</a:t>
                </a:r>
              </a:p>
              <a:p>
                <a:r>
                  <a:rPr lang="en-US" b="1" dirty="0" smtClean="0">
                    <a:solidFill>
                      <a:srgbClr val="002060"/>
                    </a:solidFill>
                  </a:rPr>
                  <a:t>Resolution </a:t>
                </a:r>
              </a:p>
              <a:p>
                <a:r>
                  <a:rPr lang="en-US" b="1" dirty="0">
                    <a:solidFill>
                      <a:srgbClr val="002060"/>
                    </a:solidFill>
                  </a:rPr>
                  <a:t>~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𝟎</m:t>
                        </m:r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𝟏𝟏𝟖</m:t>
                        </m:r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𝒎𝒎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b="1" i="1" smtClean="0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1" i="1" smtClean="0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𝟐</m:t>
                            </m:r>
                          </m:e>
                        </m:rad>
                      </m:den>
                    </m:f>
                    <m:r>
                      <a:rPr lang="en-US" b="1" i="1" smtClean="0">
                        <a:solidFill>
                          <a:srgbClr val="002060"/>
                        </a:solidFill>
                        <a:latin typeface="Cambria Math"/>
                      </a:rPr>
                      <m:t>=</m:t>
                    </m:r>
                    <m:r>
                      <a:rPr lang="en-US" b="1" i="1" smtClean="0">
                        <a:solidFill>
                          <a:srgbClr val="002060"/>
                        </a:solidFill>
                        <a:latin typeface="Cambria Math"/>
                      </a:rPr>
                      <m:t>𝟐𝟓𝟎</m:t>
                    </m:r>
                    <m:r>
                      <a:rPr lang="en-US" b="1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𝝁</m:t>
                    </m:r>
                    <m:r>
                      <a:rPr lang="en-US" b="1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𝒎</m:t>
                    </m:r>
                  </m:oMath>
                </a14:m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3810000"/>
                <a:ext cx="2209800" cy="1331968"/>
              </a:xfrm>
              <a:prstGeom prst="rect">
                <a:avLst/>
              </a:prstGeom>
              <a:blipFill rotWithShape="1">
                <a:blip r:embed="rId7"/>
                <a:stretch>
                  <a:fillRect l="-2486" t="-2294" b="-9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3594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208"/>
            <a:ext cx="4470792" cy="30306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822" y="0"/>
            <a:ext cx="4649149" cy="31515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4019"/>
            <a:ext cx="4470792" cy="30306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793" y="3305992"/>
            <a:ext cx="4673208" cy="316786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2400" y="6287869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Delta_Y</a:t>
            </a:r>
            <a:r>
              <a:rPr lang="en-US" b="1" dirty="0" smtClean="0">
                <a:solidFill>
                  <a:srgbClr val="FF0000"/>
                </a:solidFill>
              </a:rPr>
              <a:t> distribution from 10cm Zigzag </a:t>
            </a:r>
            <a:r>
              <a:rPr lang="en-US" b="1" dirty="0" smtClean="0">
                <a:solidFill>
                  <a:srgbClr val="002060"/>
                </a:solidFill>
              </a:rPr>
              <a:t>30 channels @</a:t>
            </a:r>
            <a:r>
              <a:rPr lang="en-US" altLang="zh-CN" b="1" dirty="0" smtClean="0">
                <a:solidFill>
                  <a:srgbClr val="002060"/>
                </a:solidFill>
              </a:rPr>
              <a:t>2</a:t>
            </a:r>
            <a:r>
              <a:rPr lang="en-US" b="1" dirty="0" smtClean="0">
                <a:solidFill>
                  <a:srgbClr val="002060"/>
                </a:solidFill>
              </a:rPr>
              <a:t>0deg </a:t>
            </a:r>
            <a:r>
              <a:rPr lang="en-US" b="1" dirty="0" smtClean="0">
                <a:solidFill>
                  <a:srgbClr val="FF0000"/>
                </a:solidFill>
              </a:rPr>
              <a:t>,HV 4050V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With cut conditions by cluster charge and cluster size</a:t>
            </a:r>
            <a:endParaRPr lang="en-US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181600" y="533400"/>
                <a:ext cx="1752600" cy="10588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2060"/>
                    </a:solidFill>
                  </a:rPr>
                  <a:t>Sigma 380</a:t>
                </a:r>
                <a:r>
                  <a:rPr lang="el-GR" b="1" dirty="0" smtClean="0">
                    <a:solidFill>
                      <a:srgbClr val="002060"/>
                    </a:solidFill>
                  </a:rPr>
                  <a:t>μ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m</a:t>
                </a:r>
              </a:p>
              <a:p>
                <a:r>
                  <a:rPr lang="en-US" b="1" dirty="0" smtClean="0">
                    <a:solidFill>
                      <a:srgbClr val="002060"/>
                    </a:solidFill>
                  </a:rPr>
                  <a:t>Resolution </a:t>
                </a:r>
              </a:p>
              <a:p>
                <a:r>
                  <a:rPr lang="en-US" b="1" dirty="0">
                    <a:solidFill>
                      <a:srgbClr val="002060"/>
                    </a:solidFill>
                  </a:rPr>
                  <a:t>~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𝟑𝟖𝟎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b="1" i="1" smtClean="0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1" i="1" smtClean="0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𝟐</m:t>
                            </m:r>
                          </m:e>
                        </m:rad>
                      </m:den>
                    </m:f>
                    <m:r>
                      <a:rPr lang="en-US" b="1" i="1" smtClean="0">
                        <a:solidFill>
                          <a:srgbClr val="002060"/>
                        </a:solidFill>
                        <a:latin typeface="Cambria Math"/>
                      </a:rPr>
                      <m:t>=</m:t>
                    </m:r>
                    <m:r>
                      <a:rPr lang="en-US" b="1" i="1" smtClean="0">
                        <a:solidFill>
                          <a:srgbClr val="002060"/>
                        </a:solidFill>
                        <a:latin typeface="Cambria Math"/>
                      </a:rPr>
                      <m:t>𝟐𝟔𝟗</m:t>
                    </m:r>
                    <m:r>
                      <a:rPr lang="en-US" b="1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𝝁</m:t>
                    </m:r>
                    <m:r>
                      <a:rPr lang="en-US" b="1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𝒎</m:t>
                    </m:r>
                  </m:oMath>
                </a14:m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600" y="533400"/>
                <a:ext cx="1752600" cy="1058880"/>
              </a:xfrm>
              <a:prstGeom prst="rect">
                <a:avLst/>
              </a:prstGeom>
              <a:blipFill rotWithShape="1">
                <a:blip r:embed="rId6"/>
                <a:stretch>
                  <a:fillRect l="-2778" t="-2890" b="-17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105400" y="3810000"/>
                <a:ext cx="2057400" cy="13356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2060"/>
                    </a:solidFill>
                  </a:rPr>
                  <a:t>Sigma 0.108 strips</a:t>
                </a:r>
              </a:p>
              <a:p>
                <a:r>
                  <a:rPr lang="en-US" b="1" dirty="0" smtClean="0">
                    <a:solidFill>
                      <a:srgbClr val="002060"/>
                    </a:solidFill>
                  </a:rPr>
                  <a:t>Resolution </a:t>
                </a:r>
              </a:p>
              <a:p>
                <a:r>
                  <a:rPr lang="en-US" b="1" dirty="0">
                    <a:solidFill>
                      <a:srgbClr val="002060"/>
                    </a:solidFill>
                  </a:rPr>
                  <a:t>~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𝟎</m:t>
                        </m:r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𝟏𝟎𝟖</m:t>
                        </m:r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𝒎𝒎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b="1" i="1" smtClean="0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1" i="1" smtClean="0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𝟐</m:t>
                            </m:r>
                          </m:e>
                        </m:rad>
                      </m:den>
                    </m:f>
                    <m:r>
                      <a:rPr lang="en-US" b="1" i="1" smtClean="0">
                        <a:solidFill>
                          <a:srgbClr val="002060"/>
                        </a:solidFill>
                        <a:latin typeface="Cambria Math"/>
                      </a:rPr>
                      <m:t>=</m:t>
                    </m:r>
                    <m:r>
                      <a:rPr lang="en-US" b="1" i="1" smtClean="0">
                        <a:solidFill>
                          <a:srgbClr val="002060"/>
                        </a:solidFill>
                        <a:latin typeface="Cambria Math"/>
                      </a:rPr>
                      <m:t>𝟐𝟑𝟎</m:t>
                    </m:r>
                    <m:r>
                      <a:rPr lang="en-US" b="1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𝝁</m:t>
                    </m:r>
                    <m:r>
                      <a:rPr lang="en-US" b="1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𝒎</m:t>
                    </m:r>
                  </m:oMath>
                </a14:m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3810000"/>
                <a:ext cx="2057400" cy="1335622"/>
              </a:xfrm>
              <a:prstGeom prst="rect">
                <a:avLst/>
              </a:prstGeom>
              <a:blipFill rotWithShape="1">
                <a:blip r:embed="rId7"/>
                <a:stretch>
                  <a:fillRect l="-2671" t="-2283" b="-4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332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0"/>
            <a:ext cx="4543425" cy="2209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4876800" cy="2209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71600" y="3810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10cm_</a:t>
            </a:r>
            <a:r>
              <a:rPr lang="en-US" altLang="zh-CN" dirty="0" smtClean="0"/>
              <a:t>detector#1</a:t>
            </a:r>
            <a:endParaRPr lang="en-US" dirty="0" smtClean="0"/>
          </a:p>
          <a:p>
            <a:r>
              <a:rPr lang="en-US" dirty="0" smtClean="0"/>
              <a:t>MPV 538.1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3810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10cm_detector#2</a:t>
            </a:r>
          </a:p>
          <a:p>
            <a:r>
              <a:rPr lang="en-US" dirty="0" smtClean="0"/>
              <a:t>MPV 867.1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18563"/>
            <a:ext cx="4882038" cy="212483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71600" y="25908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10cm_</a:t>
            </a:r>
            <a:r>
              <a:rPr lang="en-US" altLang="zh-CN" dirty="0" smtClean="0"/>
              <a:t>detector#</a:t>
            </a:r>
            <a:r>
              <a:rPr lang="en-US" dirty="0" smtClean="0"/>
              <a:t>1</a:t>
            </a:r>
          </a:p>
          <a:p>
            <a:r>
              <a:rPr lang="en-US" dirty="0" smtClean="0"/>
              <a:t>MPV </a:t>
            </a:r>
            <a:r>
              <a:rPr lang="en-US" altLang="zh-CN" dirty="0" smtClean="0"/>
              <a:t>495.9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04563"/>
            <a:ext cx="4724400" cy="212483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286000"/>
            <a:ext cx="4419599" cy="2209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4572000"/>
            <a:ext cx="4495799" cy="22098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" y="0"/>
            <a:ext cx="533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2209800"/>
            <a:ext cx="533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4419600"/>
            <a:ext cx="533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43600" y="2696804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10cm_detector#2</a:t>
            </a:r>
          </a:p>
          <a:p>
            <a:r>
              <a:rPr lang="en-US" dirty="0" smtClean="0"/>
              <a:t>MPV 864.4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371600" y="4763869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10cm_</a:t>
            </a:r>
            <a:r>
              <a:rPr lang="en-US" altLang="zh-CN" dirty="0" smtClean="0"/>
              <a:t>detector#</a:t>
            </a:r>
            <a:r>
              <a:rPr lang="en-US" dirty="0" smtClean="0"/>
              <a:t>1</a:t>
            </a:r>
          </a:p>
          <a:p>
            <a:r>
              <a:rPr lang="en-US" dirty="0" smtClean="0"/>
              <a:t>MPV </a:t>
            </a:r>
            <a:r>
              <a:rPr lang="en-US" altLang="zh-CN" dirty="0" smtClean="0"/>
              <a:t>411.9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943600" y="48768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10cm_detector#2</a:t>
            </a:r>
          </a:p>
          <a:p>
            <a:r>
              <a:rPr lang="en-US" dirty="0" smtClean="0"/>
              <a:t>MPV 715.5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6200" y="6553200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Charge distributions of 10cm </a:t>
            </a:r>
            <a:r>
              <a:rPr lang="en-US" b="1" dirty="0" err="1" smtClean="0">
                <a:solidFill>
                  <a:srgbClr val="FF0000"/>
                </a:solidFill>
              </a:rPr>
              <a:t>zz</a:t>
            </a:r>
            <a:r>
              <a:rPr lang="en-US" b="1" dirty="0" smtClean="0">
                <a:solidFill>
                  <a:srgbClr val="FF0000"/>
                </a:solidFill>
              </a:rPr>
              <a:t> 30 channels </a:t>
            </a:r>
            <a:r>
              <a:rPr lang="en-US" b="1" dirty="0" smtClean="0">
                <a:solidFill>
                  <a:srgbClr val="002060"/>
                </a:solidFill>
              </a:rPr>
              <a:t>at 20deg </a:t>
            </a:r>
            <a:r>
              <a:rPr lang="en-US" b="1" dirty="0" smtClean="0">
                <a:solidFill>
                  <a:srgbClr val="FF0000"/>
                </a:solidFill>
              </a:rPr>
              <a:t>position, HV 4050V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3045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343400" cy="31241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1" y="0"/>
            <a:ext cx="4800600" cy="31241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284249"/>
            <a:ext cx="4343401" cy="31927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1" y="3360449"/>
            <a:ext cx="4807527" cy="31165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000" y="64770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10cm </a:t>
            </a:r>
            <a:r>
              <a:rPr lang="en-US" b="1" dirty="0" err="1" smtClean="0">
                <a:solidFill>
                  <a:srgbClr val="FF0000"/>
                </a:solidFill>
              </a:rPr>
              <a:t>zz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48 channels </a:t>
            </a:r>
            <a:r>
              <a:rPr lang="en-US" b="1" dirty="0" smtClean="0">
                <a:solidFill>
                  <a:srgbClr val="FF0000"/>
                </a:solidFill>
              </a:rPr>
              <a:t>at 0 </a:t>
            </a:r>
            <a:r>
              <a:rPr lang="en-US" b="1" dirty="0" err="1" smtClean="0">
                <a:solidFill>
                  <a:srgbClr val="FF0000"/>
                </a:solidFill>
              </a:rPr>
              <a:t>deg</a:t>
            </a:r>
            <a:r>
              <a:rPr lang="en-US" b="1" dirty="0" smtClean="0">
                <a:solidFill>
                  <a:srgbClr val="FF0000"/>
                </a:solidFill>
              </a:rPr>
              <a:t>, HV 4000V, </a:t>
            </a:r>
            <a:r>
              <a:rPr lang="en-US" b="1" dirty="0" err="1" smtClean="0">
                <a:solidFill>
                  <a:srgbClr val="FF0000"/>
                </a:solidFill>
              </a:rPr>
              <a:t>delta_y</a:t>
            </a:r>
            <a:r>
              <a:rPr lang="en-US" b="1" dirty="0" smtClean="0">
                <a:solidFill>
                  <a:srgbClr val="FF0000"/>
                </a:solidFill>
              </a:rPr>
              <a:t> distributions at 2 points.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" y="0"/>
            <a:ext cx="533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3212068"/>
            <a:ext cx="533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552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399" y="0"/>
            <a:ext cx="4419599" cy="2209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0"/>
            <a:ext cx="4805838" cy="2209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0" y="10668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10cm_</a:t>
            </a:r>
            <a:r>
              <a:rPr lang="en-US" altLang="zh-CN" dirty="0" smtClean="0"/>
              <a:t>detector#1</a:t>
            </a:r>
            <a:endParaRPr lang="en-US" dirty="0" smtClean="0"/>
          </a:p>
          <a:p>
            <a:r>
              <a:rPr lang="en-US" dirty="0" smtClean="0"/>
              <a:t>MPV </a:t>
            </a:r>
            <a:r>
              <a:rPr lang="en-US" dirty="0" smtClean="0"/>
              <a:t>816.6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0" y="1030069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10cm_detector#2</a:t>
            </a:r>
          </a:p>
          <a:p>
            <a:r>
              <a:rPr lang="en-US" dirty="0" smtClean="0"/>
              <a:t>MPV </a:t>
            </a:r>
            <a:r>
              <a:rPr lang="en-US" dirty="0" smtClean="0"/>
              <a:t>871.2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218563"/>
            <a:ext cx="4805838" cy="212483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09800" y="3239869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10cm_</a:t>
            </a:r>
            <a:r>
              <a:rPr lang="en-US" altLang="zh-CN" dirty="0" smtClean="0"/>
              <a:t>detector#</a:t>
            </a:r>
            <a:r>
              <a:rPr lang="en-US" dirty="0" smtClean="0"/>
              <a:t>1</a:t>
            </a:r>
          </a:p>
          <a:p>
            <a:r>
              <a:rPr lang="en-US" dirty="0" smtClean="0"/>
              <a:t>MPV </a:t>
            </a:r>
            <a:r>
              <a:rPr lang="en-US" dirty="0" smtClean="0"/>
              <a:t>767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" y="4504563"/>
            <a:ext cx="4805839" cy="212483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286000"/>
            <a:ext cx="4419598" cy="2209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4572000"/>
            <a:ext cx="4419598" cy="22098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" y="0"/>
            <a:ext cx="533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2209800"/>
            <a:ext cx="533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4419600"/>
            <a:ext cx="533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00" y="3316069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10cm_detector#2</a:t>
            </a:r>
          </a:p>
          <a:p>
            <a:r>
              <a:rPr lang="en-US" dirty="0" smtClean="0"/>
              <a:t>MPV </a:t>
            </a:r>
            <a:r>
              <a:rPr lang="en-US" dirty="0" smtClean="0"/>
              <a:t>776.8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209800" y="5525869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10cm_</a:t>
            </a:r>
            <a:r>
              <a:rPr lang="en-US" altLang="zh-CN" dirty="0" smtClean="0"/>
              <a:t>detector#</a:t>
            </a:r>
            <a:r>
              <a:rPr lang="en-US" dirty="0" smtClean="0"/>
              <a:t>1</a:t>
            </a:r>
          </a:p>
          <a:p>
            <a:r>
              <a:rPr lang="en-US" dirty="0" smtClean="0"/>
              <a:t>MPV </a:t>
            </a:r>
            <a:r>
              <a:rPr lang="en-US" altLang="zh-CN" dirty="0" smtClean="0"/>
              <a:t>813.4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858000" y="5602069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10cm_detector#2</a:t>
            </a:r>
          </a:p>
          <a:p>
            <a:r>
              <a:rPr lang="en-US" dirty="0" smtClean="0"/>
              <a:t>MPV </a:t>
            </a:r>
            <a:r>
              <a:rPr lang="en-US" dirty="0" smtClean="0"/>
              <a:t>808.9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6200" y="6553200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Charge distributions of 10cm </a:t>
            </a:r>
            <a:r>
              <a:rPr lang="en-US" b="1" dirty="0" err="1" smtClean="0">
                <a:solidFill>
                  <a:srgbClr val="FF0000"/>
                </a:solidFill>
              </a:rPr>
              <a:t>zz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48 channels </a:t>
            </a:r>
            <a:r>
              <a:rPr lang="en-US" b="1" dirty="0" smtClean="0">
                <a:solidFill>
                  <a:srgbClr val="002060"/>
                </a:solidFill>
              </a:rPr>
              <a:t>at </a:t>
            </a:r>
            <a:r>
              <a:rPr lang="en-US" b="1" dirty="0" smtClean="0">
                <a:solidFill>
                  <a:srgbClr val="002060"/>
                </a:solidFill>
              </a:rPr>
              <a:t>0deg </a:t>
            </a:r>
            <a:r>
              <a:rPr lang="en-US" b="1" dirty="0" smtClean="0">
                <a:solidFill>
                  <a:srgbClr val="FF0000"/>
                </a:solidFill>
              </a:rPr>
              <a:t>position, HV 4000V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1" name="Slide Number Placeholder 1"/>
          <p:cNvSpPr txBox="1">
            <a:spLocks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75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Summary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We are getting positive </a:t>
            </a:r>
            <a:r>
              <a:rPr lang="en-US" dirty="0" smtClean="0"/>
              <a:t>results, </a:t>
            </a:r>
            <a:r>
              <a:rPr lang="en-US" dirty="0" err="1" smtClean="0"/>
              <a:t>eg</a:t>
            </a:r>
            <a:r>
              <a:rPr lang="en-US" dirty="0" smtClean="0"/>
              <a:t>., beam profiles, cluster charge spectra, charge </a:t>
            </a:r>
            <a:r>
              <a:rPr lang="en-US" dirty="0" err="1" smtClean="0"/>
              <a:t>vs</a:t>
            </a:r>
            <a:r>
              <a:rPr lang="en-US" dirty="0" smtClean="0"/>
              <a:t> HV, position uniformity etc., </a:t>
            </a:r>
            <a:r>
              <a:rPr lang="en-US" dirty="0" smtClean="0"/>
              <a:t>and more plots will come out.</a:t>
            </a:r>
          </a:p>
          <a:p>
            <a:r>
              <a:rPr lang="en-US" dirty="0" smtClean="0"/>
              <a:t>Still need to improve </a:t>
            </a:r>
            <a:r>
              <a:rPr lang="en-US" dirty="0" err="1" smtClean="0"/>
              <a:t>delta_y</a:t>
            </a:r>
            <a:r>
              <a:rPr lang="en-US" dirty="0" smtClean="0"/>
              <a:t> plots, so to get more precise resolution of zigzag </a:t>
            </a:r>
            <a:r>
              <a:rPr lang="en-US" dirty="0" smtClean="0"/>
              <a:t>detectors. And to compare </a:t>
            </a:r>
            <a:r>
              <a:rPr lang="en-US" dirty="0" smtClean="0"/>
              <a:t>results of different angles for 10cm zigzag detectors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We will start full data analysis process soon, so that we will get a first chance to look at all results together.</a:t>
            </a:r>
            <a:endParaRPr lang="en-US" dirty="0" smtClean="0"/>
          </a:p>
          <a:p>
            <a:r>
              <a:rPr lang="en-US" dirty="0" smtClean="0"/>
              <a:t>Tracking function of the detector </a:t>
            </a:r>
            <a:r>
              <a:rPr lang="en-US" dirty="0" smtClean="0"/>
              <a:t>systems needs to be implemented, which is the most important step for analyzing on the road.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5638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Summary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We are getting positive </a:t>
            </a:r>
            <a:r>
              <a:rPr lang="en-US" dirty="0" smtClean="0"/>
              <a:t>results, </a:t>
            </a:r>
            <a:r>
              <a:rPr lang="en-US" dirty="0" err="1" smtClean="0"/>
              <a:t>eg</a:t>
            </a:r>
            <a:r>
              <a:rPr lang="en-US" dirty="0" smtClean="0"/>
              <a:t>., beam profiles, cluster charge spectra, charge </a:t>
            </a:r>
            <a:r>
              <a:rPr lang="en-US" dirty="0" err="1" smtClean="0"/>
              <a:t>vs</a:t>
            </a:r>
            <a:r>
              <a:rPr lang="en-US" dirty="0" smtClean="0"/>
              <a:t> HV, position uniformity etc., </a:t>
            </a:r>
            <a:r>
              <a:rPr lang="en-US" dirty="0" smtClean="0"/>
              <a:t>and more plots will come out.</a:t>
            </a:r>
          </a:p>
          <a:p>
            <a:r>
              <a:rPr lang="en-US" dirty="0" smtClean="0"/>
              <a:t>Still need to improve </a:t>
            </a:r>
            <a:r>
              <a:rPr lang="en-US" dirty="0" err="1" smtClean="0"/>
              <a:t>delta_y</a:t>
            </a:r>
            <a:r>
              <a:rPr lang="en-US" dirty="0" smtClean="0"/>
              <a:t> plots, so to get more precise resolution of zigzag </a:t>
            </a:r>
            <a:r>
              <a:rPr lang="en-US" dirty="0" smtClean="0"/>
              <a:t>detectors. And to compare </a:t>
            </a:r>
            <a:r>
              <a:rPr lang="en-US" dirty="0" smtClean="0"/>
              <a:t>results of different angles for 10cm zigzag detectors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We will start full data analysis process soon, so that we will get a first chance to look at all results together.</a:t>
            </a:r>
            <a:endParaRPr lang="en-US" dirty="0" smtClean="0"/>
          </a:p>
          <a:p>
            <a:r>
              <a:rPr lang="en-US" dirty="0" smtClean="0"/>
              <a:t>Tracking function of the detector </a:t>
            </a:r>
            <a:r>
              <a:rPr lang="en-US" dirty="0" smtClean="0"/>
              <a:t>systems needs to be implemented, which is the most important step for analyzing on the road.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410200" y="5934670"/>
            <a:ext cx="27100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Thanks!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919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Results to be shown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Beam profiles </a:t>
            </a:r>
            <a:r>
              <a:rPr lang="en-US" dirty="0" smtClean="0"/>
              <a:t>of</a:t>
            </a:r>
            <a:r>
              <a:rPr lang="en-US" dirty="0" smtClean="0"/>
              <a:t> </a:t>
            </a:r>
            <a:r>
              <a:rPr lang="en-US" dirty="0" smtClean="0"/>
              <a:t>2D trackers</a:t>
            </a:r>
          </a:p>
          <a:p>
            <a:r>
              <a:rPr lang="en-US" dirty="0" smtClean="0"/>
              <a:t>Noises and Offsets</a:t>
            </a:r>
          </a:p>
          <a:p>
            <a:r>
              <a:rPr lang="en-US" dirty="0" smtClean="0"/>
              <a:t>CMS zigzag and 10cm zigzag detectors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Charge distributions;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Position scan (uniformity); </a:t>
            </a:r>
            <a:endParaRPr lang="en-US" dirty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HV scan (‘gain’)</a:t>
            </a:r>
          </a:p>
          <a:p>
            <a:pPr>
              <a:buFont typeface="Wingdings" pitchFamily="2" charset="2"/>
              <a:buChar char="ü"/>
            </a:pPr>
            <a:r>
              <a:rPr lang="en-US" dirty="0" err="1" smtClean="0"/>
              <a:t>Delta_y</a:t>
            </a:r>
            <a:r>
              <a:rPr lang="en-US" dirty="0" smtClean="0"/>
              <a:t> distribution of 10cm </a:t>
            </a:r>
            <a:r>
              <a:rPr lang="en-US" dirty="0" err="1" smtClean="0"/>
              <a:t>zz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923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24200" y="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Beam Profiles _ </a:t>
            </a:r>
            <a:r>
              <a:rPr lang="en-US" b="1" dirty="0" smtClean="0">
                <a:solidFill>
                  <a:srgbClr val="FF0000"/>
                </a:solidFill>
              </a:rPr>
              <a:t>Hit Map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40925" y="3352800"/>
            <a:ext cx="30074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20GeV: X_6cm, Y_3cm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413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1140" cy="68353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24200" y="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Beam Profiles _ </a:t>
            </a:r>
            <a:r>
              <a:rPr lang="en-US" b="1" dirty="0" smtClean="0">
                <a:solidFill>
                  <a:srgbClr val="FF0000"/>
                </a:solidFill>
              </a:rPr>
              <a:t>Hit Map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40925" y="3352800"/>
            <a:ext cx="30074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32</a:t>
            </a:r>
            <a:r>
              <a:rPr lang="en-US" sz="2200" b="1" dirty="0" smtClean="0">
                <a:solidFill>
                  <a:srgbClr val="FF0000"/>
                </a:solidFill>
              </a:rPr>
              <a:t>GeV</a:t>
            </a:r>
            <a:r>
              <a:rPr lang="en-US" sz="2200" b="1" dirty="0" smtClean="0">
                <a:solidFill>
                  <a:srgbClr val="FF0000"/>
                </a:solidFill>
              </a:rPr>
              <a:t>: X_6cm, Y_3cm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862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1140" cy="68322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40925" y="3352800"/>
            <a:ext cx="30074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20GeV: X_6cm, Y_3cm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90800" y="0"/>
            <a:ext cx="38862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 smtClean="0">
                <a:solidFill>
                  <a:srgbClr val="FF0000"/>
                </a:solidFill>
              </a:rPr>
              <a:t>Beam Profiles _ </a:t>
            </a:r>
            <a:r>
              <a:rPr lang="en-US" sz="1700" b="1" dirty="0" smtClean="0">
                <a:solidFill>
                  <a:srgbClr val="FF0000"/>
                </a:solidFill>
              </a:rPr>
              <a:t>Cluster Charge Map</a:t>
            </a:r>
            <a:endParaRPr lang="en-US" sz="17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597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322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90800" y="0"/>
            <a:ext cx="38862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 smtClean="0">
                <a:solidFill>
                  <a:srgbClr val="FF0000"/>
                </a:solidFill>
              </a:rPr>
              <a:t>Beam Profiles _ </a:t>
            </a:r>
            <a:r>
              <a:rPr lang="en-US" sz="1700" b="1" dirty="0" smtClean="0">
                <a:solidFill>
                  <a:srgbClr val="FF0000"/>
                </a:solidFill>
              </a:rPr>
              <a:t>Cluster Charge Map</a:t>
            </a:r>
            <a:endParaRPr lang="en-US" sz="17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40925" y="3352800"/>
            <a:ext cx="30074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32GeV: X_6cm, Y_2cm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15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FNAL_Beam_Test\2013_11_14\Noise\CMSZZ_Offset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3657600"/>
            <a:ext cx="912495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050" y="1"/>
            <a:ext cx="9124950" cy="289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" y="28956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CMS </a:t>
            </a:r>
            <a:r>
              <a:rPr lang="en-US" sz="2400" b="1" dirty="0">
                <a:solidFill>
                  <a:srgbClr val="FF0000"/>
                </a:solidFill>
              </a:rPr>
              <a:t>ZZ </a:t>
            </a:r>
            <a:r>
              <a:rPr lang="en-US" sz="2400" b="1" dirty="0" smtClean="0">
                <a:solidFill>
                  <a:srgbClr val="FF0000"/>
                </a:solidFill>
              </a:rPr>
              <a:t>APV </a:t>
            </a:r>
            <a:r>
              <a:rPr lang="en-US" sz="2400" b="1" dirty="0" smtClean="0">
                <a:solidFill>
                  <a:srgbClr val="002060"/>
                </a:solidFill>
              </a:rPr>
              <a:t>Noises</a:t>
            </a:r>
            <a:r>
              <a:rPr lang="en-US" sz="2400" b="1" dirty="0" smtClean="0">
                <a:solidFill>
                  <a:srgbClr val="FF0000"/>
                </a:solidFill>
              </a:rPr>
              <a:t> less than 10 ADC channels, 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                        </a:t>
            </a:r>
            <a:r>
              <a:rPr lang="en-US" sz="2400" b="1" dirty="0" smtClean="0">
                <a:solidFill>
                  <a:srgbClr val="002060"/>
                </a:solidFill>
              </a:rPr>
              <a:t>Offsets</a:t>
            </a:r>
            <a:r>
              <a:rPr lang="en-US" sz="2400" b="1" dirty="0" smtClean="0">
                <a:solidFill>
                  <a:srgbClr val="FF0000"/>
                </a:solidFill>
              </a:rPr>
              <a:t> around 1400-1500 ADC channels.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14647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FF0000"/>
                </a:solidFill>
              </a:rPr>
              <a:t>Noises</a:t>
            </a:r>
            <a:endParaRPr lang="en-US" sz="17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9266" y="4648200"/>
            <a:ext cx="1022334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="1" dirty="0" smtClean="0">
                <a:solidFill>
                  <a:srgbClr val="FF0000"/>
                </a:solidFill>
              </a:rPr>
              <a:t>Offsets</a:t>
            </a:r>
            <a:endParaRPr lang="en-US" sz="17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011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FNAL_Beam_Test\2013_11_14\Noise\ZZ02_30ch_Offset.png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044" y="3032907"/>
            <a:ext cx="4309110" cy="292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FNAL_Beam_Test\2013_11_14\Noise\ZZ01_30ch_Noise.png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29" y="171450"/>
            <a:ext cx="4307559" cy="2921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FNAL_Beam_Test\2013_11_14\Noise\ZZ01_30ch_Offset.png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92668"/>
            <a:ext cx="4309110" cy="292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FNAL_Beam_Test\2013_11_14\Noise\ZZ02_30ch_Noise.png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044" y="170398"/>
            <a:ext cx="4309110" cy="292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5867400"/>
            <a:ext cx="7924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FF0000"/>
                </a:solidFill>
              </a:rPr>
              <a:t>Two 10cm zigzag detectors’ APV noises and offsets. </a:t>
            </a:r>
          </a:p>
          <a:p>
            <a:r>
              <a:rPr lang="en-US" sz="2600" dirty="0" smtClean="0">
                <a:solidFill>
                  <a:srgbClr val="FF0000"/>
                </a:solidFill>
              </a:rPr>
              <a:t>Each detector uses 30 channels of a APV. </a:t>
            </a:r>
            <a:endParaRPr lang="en-US" sz="2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2743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30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Left Brace 2"/>
          <p:cNvSpPr/>
          <p:nvPr/>
        </p:nvSpPr>
        <p:spPr>
          <a:xfrm rot="16200000">
            <a:off x="756166" y="2650867"/>
            <a:ext cx="218301" cy="860167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562600" y="2743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30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1" name="Left Brace 10"/>
          <p:cNvSpPr/>
          <p:nvPr/>
        </p:nvSpPr>
        <p:spPr>
          <a:xfrm rot="16200000">
            <a:off x="5251966" y="2650867"/>
            <a:ext cx="218301" cy="860167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922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FNAL_Beam_Test\2013_11_14\CMS_ZZ\ChargeDistribution_CMSZZETA05_Middl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6"/>
          <a:stretch/>
        </p:blipFill>
        <p:spPr bwMode="auto">
          <a:xfrm>
            <a:off x="1" y="0"/>
            <a:ext cx="4953000" cy="3562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0" y="4572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Cluster charge </a:t>
            </a:r>
            <a:r>
              <a:rPr lang="en-US" b="1" dirty="0" smtClean="0">
                <a:solidFill>
                  <a:srgbClr val="FF0000"/>
                </a:solidFill>
              </a:rPr>
              <a:t>distribution of </a:t>
            </a:r>
            <a:r>
              <a:rPr lang="en-US" b="1" dirty="0" smtClean="0">
                <a:solidFill>
                  <a:srgbClr val="002060"/>
                </a:solidFill>
              </a:rPr>
              <a:t>CMSZZ eta5</a:t>
            </a:r>
            <a:endParaRPr lang="en-US" b="1" dirty="0">
              <a:solidFill>
                <a:srgbClr val="002060"/>
              </a:solidFill>
            </a:endParaRPr>
          </a:p>
        </p:txBody>
      </p:sp>
      <p:pic>
        <p:nvPicPr>
          <p:cNvPr id="3075" name="Picture 3" descr="E:\FNAL_Beam_Test\2013_11_14\CMS_ZZ\ClusterStripDistribution_CMSZZETA05_Middl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1" b="2265"/>
          <a:stretch/>
        </p:blipFill>
        <p:spPr bwMode="auto">
          <a:xfrm>
            <a:off x="0" y="3562828"/>
            <a:ext cx="4953001" cy="32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81200" y="5163028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Strips occupancy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Consistent with beam profiles from 2D trackers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076" name="Picture 4" descr="E:\FNAL_Beam_Test\2013_11_14\CMS_ZZ\HitTimeBin_CMSZZETA05_Middle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0" r="1514" b="2128"/>
          <a:stretch/>
        </p:blipFill>
        <p:spPr bwMode="auto">
          <a:xfrm>
            <a:off x="4959928" y="3505200"/>
            <a:ext cx="4031672" cy="3258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934200" y="4550114"/>
            <a:ext cx="1676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Most of the signals’ max. happen in the 3</a:t>
            </a:r>
            <a:r>
              <a:rPr lang="en-US" b="1" baseline="30000" dirty="0" smtClean="0">
                <a:solidFill>
                  <a:srgbClr val="FF0000"/>
                </a:solidFill>
              </a:rPr>
              <a:t>rd</a:t>
            </a:r>
            <a:r>
              <a:rPr lang="en-US" b="1" dirty="0" smtClean="0">
                <a:solidFill>
                  <a:srgbClr val="FF0000"/>
                </a:solidFill>
              </a:rPr>
              <a:t> of the 9 time windows.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077" name="Picture 5" descr="E:\FNAL_Beam_Test\2013_11_14\CMS_ZZ\PeakChargeDistribution_CMSZZETA05_Middle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6" r="1667" b="2595"/>
          <a:stretch/>
        </p:blipFill>
        <p:spPr bwMode="auto">
          <a:xfrm>
            <a:off x="4966855" y="30128"/>
            <a:ext cx="4024745" cy="3398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19800" y="4572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Peak charge distribution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538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2287</TotalTime>
  <Words>686</Words>
  <Application>Microsoft Office PowerPoint</Application>
  <PresentationFormat>On-screen Show (4:3)</PresentationFormat>
  <Paragraphs>124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FNAL Beam test results</vt:lpstr>
      <vt:lpstr>Results to be shown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</vt:lpstr>
      <vt:lpstr>Summary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FNAL Beam test results</dc:title>
  <dc:creator>hepA</dc:creator>
  <cp:lastModifiedBy>hepA</cp:lastModifiedBy>
  <cp:revision>92</cp:revision>
  <dcterms:created xsi:type="dcterms:W3CDTF">2006-08-16T00:00:00Z</dcterms:created>
  <dcterms:modified xsi:type="dcterms:W3CDTF">2013-11-18T20:24:05Z</dcterms:modified>
</cp:coreProperties>
</file>